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1"/>
  </p:notesMasterIdLst>
  <p:sldIdLst>
    <p:sldId id="256" r:id="rId4"/>
    <p:sldId id="374" r:id="rId5"/>
    <p:sldId id="383" r:id="rId6"/>
    <p:sldId id="381" r:id="rId7"/>
    <p:sldId id="382" r:id="rId8"/>
    <p:sldId id="376" r:id="rId9"/>
    <p:sldId id="377" r:id="rId10"/>
    <p:sldId id="378" r:id="rId11"/>
    <p:sldId id="257" r:id="rId12"/>
    <p:sldId id="259" r:id="rId13"/>
    <p:sldId id="260" r:id="rId14"/>
    <p:sldId id="261" r:id="rId15"/>
    <p:sldId id="262" r:id="rId16"/>
    <p:sldId id="264" r:id="rId17"/>
    <p:sldId id="266" r:id="rId18"/>
    <p:sldId id="258" r:id="rId19"/>
    <p:sldId id="267" r:id="rId20"/>
    <p:sldId id="268" r:id="rId21"/>
    <p:sldId id="368" r:id="rId22"/>
    <p:sldId id="270" r:id="rId23"/>
    <p:sldId id="271" r:id="rId24"/>
    <p:sldId id="369" r:id="rId25"/>
    <p:sldId id="370" r:id="rId26"/>
    <p:sldId id="371" r:id="rId27"/>
    <p:sldId id="384" r:id="rId28"/>
    <p:sldId id="372" r:id="rId29"/>
    <p:sldId id="3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6A"/>
    <a:srgbClr val="300BB9"/>
    <a:srgbClr val="0F2545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94"/>
  </p:normalViewPr>
  <p:slideViewPr>
    <p:cSldViewPr snapToGrid="0">
      <p:cViewPr varScale="1">
        <p:scale>
          <a:sx n="119" d="100"/>
          <a:sy n="119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erva\users$\patricija\2016%20DELO\PROMOCIJA\PREDSTAVITVE%20SIST\Priprava%20jesenska%20&#353;ola%20std\Poro&#269;ilo_2022_graf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veze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E-4EF8-A9C9-CF7BB189A4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CE-4EF8-A9C9-CF7BB189A4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CE-4EF8-A9C9-CF7BB189A4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CE-4EF8-A9C9-CF7BB189A4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CE-4EF8-A9C9-CF7BB189A4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CE-4EF8-A9C9-CF7BB189A49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ECE-4EF8-A9C9-CF7BB189A49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ECE-4EF8-A9C9-CF7BB189A4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CE-4EF8-A9C9-CF7BB189A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List2!$A$1:$A$6</c:f>
              <c:strCache>
                <c:ptCount val="6"/>
                <c:pt idx="0">
                  <c:v>Slovenski nacionalni standardi - SIST</c:v>
                </c:pt>
                <c:pt idx="1">
                  <c:v>Večuporabniški dostopi; ICS </c:v>
                </c:pt>
                <c:pt idx="2">
                  <c:v>Provizija po komisijski pogodbi</c:v>
                </c:pt>
                <c:pt idx="3">
                  <c:v>Distribucija (ISO, IEC)*</c:v>
                </c:pt>
                <c:pt idx="4">
                  <c:v>Reprodukcije DIN, BSI</c:v>
                </c:pt>
                <c:pt idx="5">
                  <c:v>Posredovanje tujih dokum. ASTM,  VDE,VDI</c:v>
                </c:pt>
              </c:strCache>
            </c:strRef>
          </c:cat>
          <c:val>
            <c:numRef>
              <c:f>List2!$B$1:$B$6</c:f>
              <c:numCache>
                <c:formatCode>General</c:formatCode>
                <c:ptCount val="6"/>
                <c:pt idx="0" formatCode="#,##0.00">
                  <c:v>355851.52000000002</c:v>
                </c:pt>
                <c:pt idx="1">
                  <c:v>14281.52</c:v>
                </c:pt>
                <c:pt idx="2">
                  <c:v>174.54</c:v>
                </c:pt>
                <c:pt idx="3">
                  <c:v>63899.15</c:v>
                </c:pt>
                <c:pt idx="4">
                  <c:v>5388.52</c:v>
                </c:pt>
                <c:pt idx="5">
                  <c:v>4460.07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CE-4EF8-A9C9-CF7BB189A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7726224846894136"/>
          <c:y val="0.10987970253718285"/>
          <c:w val="0.40607108486439203"/>
          <c:h val="0.73394393409157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F2-4CDF-8332-CC26B2AED0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F2-4CDF-8332-CC26B2AED001}"/>
              </c:ext>
            </c:extLst>
          </c:dPt>
          <c:dLbls>
            <c:dLbl>
              <c:idx val="0"/>
              <c:layout>
                <c:manualLayout>
                  <c:x val="-0.21989012387578483"/>
                  <c:y val="-0.17147610251011716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6A1ED06C-CBAF-4CBB-89CE-82F0A875662B}" type="PERCENTAGE">
                      <a:rPr lang="en-US" baseline="0"/>
                      <a:pPr/>
                      <a:t>[ODSTOTEK]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F2-4CDF-8332-CC26B2AED001}"/>
                </c:ext>
              </c:extLst>
            </c:dLbl>
            <c:dLbl>
              <c:idx val="1"/>
              <c:layout>
                <c:manualLayout>
                  <c:x val="0.19820648598639204"/>
                  <c:y val="0.1046998436910543"/>
                </c:manualLayout>
              </c:layout>
              <c:tx>
                <c:rich>
                  <a:bodyPr/>
                  <a:lstStyle/>
                  <a:p>
                    <a:fld id="{D47A4688-4C6F-4289-9078-2947C158FBB2}" type="PERCENTAGE">
                      <a:rPr lang="en-US" baseline="0"/>
                      <a:pPr/>
                      <a:t>[ODSTOTEK]</a:t>
                    </a:fld>
                    <a:endParaRPr lang="sl-S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F2-4CDF-8332-CC26B2AED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'2022'!$M$21:$M$22</c:f>
              <c:strCache>
                <c:ptCount val="2"/>
                <c:pt idx="0">
                  <c:v>e-različice</c:v>
                </c:pt>
                <c:pt idx="1">
                  <c:v>papir</c:v>
                </c:pt>
              </c:strCache>
              <c:extLst/>
            </c:strRef>
          </c:cat>
          <c:val>
            <c:numRef>
              <c:f>'2022'!$N$21:$N$22</c:f>
              <c:numCache>
                <c:formatCode>General</c:formatCode>
                <c:ptCount val="2"/>
                <c:pt idx="0">
                  <c:v>1643</c:v>
                </c:pt>
                <c:pt idx="1">
                  <c:v>1124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CF2-4CDF-8332-CC26B2AED0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74496937882768"/>
          <c:y val="0.32486038203557888"/>
          <c:w val="0.14281058617672793"/>
          <c:h val="0.42939924176144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11472275929924E-2"/>
          <c:y val="2.518098585740662E-3"/>
          <c:w val="0.5933175790748576"/>
          <c:h val="0.944601831113705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3E-468B-9299-F93A43395F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3E-468B-9299-F93A43395F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3E-468B-9299-F93A43395F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3E-468B-9299-F93A43395F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3E-468B-9299-F93A43395F09}"/>
              </c:ext>
            </c:extLst>
          </c:dPt>
          <c:dLbls>
            <c:dLbl>
              <c:idx val="0"/>
              <c:layout>
                <c:manualLayout>
                  <c:x val="-3.8146935752881139E-2"/>
                  <c:y val="0.11503886207772414"/>
                </c:manualLayout>
              </c:layout>
              <c:tx>
                <c:rich>
                  <a:bodyPr/>
                  <a:lstStyle/>
                  <a:p>
                    <a:fld id="{32DF3F29-914B-423B-B7F0-171FDD133322}" type="PERCENTAGE">
                      <a:rPr lang="en-US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3E-468B-9299-F93A43395F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9C792A-CF0F-4080-AFFC-8F48B0FF4804}" type="PERCENTAGE">
                      <a:rPr lang="en-US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3E-468B-9299-F93A43395F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E1622A-DDD1-432A-BD77-BB0F8FAD6E73}" type="PERCENTAGE">
                      <a:rPr lang="en-US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3E-468B-9299-F93A43395F09}"/>
                </c:ext>
              </c:extLst>
            </c:dLbl>
            <c:dLbl>
              <c:idx val="3"/>
              <c:layout>
                <c:manualLayout>
                  <c:x val="3.981034205930245E-2"/>
                  <c:y val="0.17439370078740155"/>
                </c:manualLayout>
              </c:layout>
              <c:tx>
                <c:rich>
                  <a:bodyPr/>
                  <a:lstStyle/>
                  <a:p>
                    <a:fld id="{D61AD747-C146-4F58-A3E2-01DD2BB7A4D2}" type="PERCENTAGE">
                      <a:rPr lang="en-US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3E-468B-9299-F93A43395F09}"/>
                </c:ext>
              </c:extLst>
            </c:dLbl>
            <c:dLbl>
              <c:idx val="4"/>
              <c:layout>
                <c:manualLayout>
                  <c:x val="-3.3563033085284425E-3"/>
                  <c:y val="6.952136144272286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638C1AD-01C7-48B0-9BAD-C2284CD176A2}" type="PERCENTAGE">
                      <a:rPr lang="en-US" baseline="0"/>
                      <a:pPr/>
                      <a:t>[ODSTOTEK]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3E-468B-9299-F93A43395F0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List1!$A$1:$A$5</c:f>
              <c:strCache>
                <c:ptCount val="5"/>
                <c:pt idx="0">
                  <c:v>SIST profili</c:v>
                </c:pt>
                <c:pt idx="1">
                  <c:v>SIST novosti</c:v>
                </c:pt>
                <c:pt idx="2">
                  <c:v>SIST preverjanje</c:v>
                </c:pt>
                <c:pt idx="3">
                  <c:v>Ostalo</c:v>
                </c:pt>
                <c:pt idx="4">
                  <c:v>SIST razlaga</c:v>
                </c:pt>
              </c:strCache>
            </c:strRef>
          </c:cat>
          <c:val>
            <c:numRef>
              <c:f>List1!$B$1:$B$5</c:f>
              <c:numCache>
                <c:formatCode>General</c:formatCode>
                <c:ptCount val="5"/>
                <c:pt idx="0">
                  <c:v>6</c:v>
                </c:pt>
                <c:pt idx="1">
                  <c:v>18</c:v>
                </c:pt>
                <c:pt idx="2">
                  <c:v>69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3E-468B-9299-F93A43395F0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C3E-468B-9299-F93A43395F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C3E-468B-9299-F93A43395F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C3E-468B-9299-F93A43395F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5C3E-468B-9299-F93A43395F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5C3E-468B-9299-F93A43395F0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List1!$A$1:$A$5</c:f>
              <c:strCache>
                <c:ptCount val="5"/>
                <c:pt idx="0">
                  <c:v>SIST profili</c:v>
                </c:pt>
                <c:pt idx="1">
                  <c:v>SIST novosti</c:v>
                </c:pt>
                <c:pt idx="2">
                  <c:v>SIST preverjanje</c:v>
                </c:pt>
                <c:pt idx="3">
                  <c:v>Ostalo</c:v>
                </c:pt>
                <c:pt idx="4">
                  <c:v>SIST razlaga</c:v>
                </c:pt>
              </c:strCache>
            </c:strRef>
          </c:cat>
          <c:val>
            <c:numRef>
              <c:f>List1!$C$1:$C$5</c:f>
              <c:numCache>
                <c:formatCode>General</c:formatCode>
                <c:ptCount val="5"/>
                <c:pt idx="0">
                  <c:v>6.1224489795918364</c:v>
                </c:pt>
                <c:pt idx="1">
                  <c:v>18.367346938775512</c:v>
                </c:pt>
                <c:pt idx="2">
                  <c:v>70.408163265306129</c:v>
                </c:pt>
                <c:pt idx="3">
                  <c:v>4.0816326530612246</c:v>
                </c:pt>
                <c:pt idx="4">
                  <c:v>1.0204081632653061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C3E-468B-9299-F93A43395F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33701036480756"/>
          <c:y val="0.27446402172464768"/>
          <c:w val="0.16417307267196582"/>
          <c:h val="0.4485536596894847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258F3-A8FC-1240-A400-88D89C9DB252}" type="datetimeFigureOut">
              <a:rPr lang="en-SI" smtClean="0"/>
              <a:t>06/03/2024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FC5AE-1759-5E41-8A62-05DAA3D7B8FD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647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2054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3435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79492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C9167-A552-4AF2-8F68-50596C1FA51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4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9994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53999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1997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9464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84207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59901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6124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771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9342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48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444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5256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1008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1758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FC5AE-1759-5E41-8A62-05DAA3D7B8FD}" type="slidenum">
              <a:rPr lang="en-SI" smtClean="0"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851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27B7B-C12A-B28C-1AF3-58A5FD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0D2976-912C-A5CD-A481-D6EDBE18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7227FD-57CD-4096-9E39-44F50D78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06159F-CC4E-7470-E94B-207FDEF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27B336-100D-F5E1-B2AD-53D7BB8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08FC6-1098-F2F9-BE92-C2CFF12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D3E55-2456-DB86-4F79-4F78F6AC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CA6F45-8E99-FE91-593F-896338F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6A0B3-3323-AA43-9B13-4C9ED290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426C4-D1E6-50E6-0D7E-A013D576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503816C-75AE-9A5F-BED4-A040C027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77CAB-24AD-297E-44B8-17C5916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714CB7-7B86-A305-6741-9EC4DD5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052636-BF86-C0CE-E29A-BF9B7B7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C647CA-4B98-0982-F932-31E01D5A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8E1E-7221-BB8A-7B5C-6D670BF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A80EEB-251C-BBA7-6812-6E5748E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DE887D-B52D-9D61-8AE1-493B4C1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885C81-CF53-6452-7A22-1110921D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005C29-0D17-76E2-7D4F-5522F4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D839C-1FB3-4070-D1C9-05B24762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1C86A3-47AB-9F17-4049-1B5D3C0D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70DAA-1BAC-B5EB-6BBF-E940323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713F2-56B0-BA0E-1B70-91CC05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427AF-FED0-C308-B483-10F35607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3141-1DE7-1B2B-FBC3-B9066DE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A32D-34B8-D79B-F6A7-74C0EEBB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AC7AC7-ED71-F40F-1291-E0D32C78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B37694-1C8B-59C9-17DD-E04B491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405F7E-8513-24C1-883B-1386943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190CCD-308C-0B71-4859-F96C0B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C0059-E315-13ED-4269-24F8BB0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75AE3-7347-DB93-EF36-FF7E4795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0D6CD8-1F3D-110D-6D44-0FDD5E6C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E6FFC2-DF83-851E-3B95-83F9DC4F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45123F-65FD-CDDD-E659-BA7648D6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7D8216-D4AD-38B3-5EA3-8E18F60E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38C9C05-2561-248F-9957-9D9ACA5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258B4C-A0B5-020D-ADE5-D13C89D7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E5CB2-522A-AE70-3247-8D1854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A46456-2616-EF4C-89C6-DD6B52C1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C4953D-D870-67D5-0368-74F3316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D90C97-A3B6-695E-E017-35361AD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EB22D1-C1EA-8292-46F2-4E71D8F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E95ACC-7865-587E-13E6-8353B8B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75EA9B-52A4-D4C8-8F54-D1EE0E27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A2EF6-7878-E91C-6CC6-6EC2FEF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32794-E358-7BB8-E3A7-9545ABD2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E02258-2F89-D1BD-89F0-09FAAC6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3945EF-5A65-BCAA-714F-606FBCE9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473D38-1BCE-5667-CAE9-9342C356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53EC78-8E61-165B-1190-3A6E562C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B1218-6B99-65D3-4CC6-2467116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9EA9E8-B731-43FA-11B2-4A4956A9E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FB99F8-6DB1-826A-7C93-41A0F523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327CC-2270-DC25-AFF0-64F23D7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F52220-6EC7-BC09-58F7-3EC5EED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01FD01-F4F4-9451-107C-554ED75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CCD794-9764-8893-EC3D-8936E6D1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FCD764-612A-03D0-45AB-69179A2F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BC6E8-524B-A8C3-7200-D7EDC560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F999-68F7-49FC-B18D-DD4A0AA906B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55A1C-A72D-C62C-5B3F-1190F34C1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5066F2-B2F4-5498-692E-7BC2998D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ommerce.sist.si/catalog/ics/ICS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st.si/image/catalog/DOWNLOAD/STANDARDIZACIJA/Navodilo%20SIST%20o%20varstvu%20pravic%20intelektualne%20lastnine.pdf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embers.sist.si/norm/pesearch.aspx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commerce.sist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st.si/standardizacija/seznam-novih-standardov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sist.si/izobrazevanja-in-storitve/izobrazevanja/koledar-izobrazevanj" TargetMode="External"/><Relationship Id="rId10" Type="http://schemas.openxmlformats.org/officeDocument/2006/relationships/hyperlink" Target="https://www.sist.si/izobrazevanja-in-storitve/storitve" TargetMode="External"/><Relationship Id="rId4" Type="http://schemas.openxmlformats.org/officeDocument/2006/relationships/hyperlink" Target="http://www.sist.si/" TargetMode="External"/><Relationship Id="rId9" Type="http://schemas.openxmlformats.org/officeDocument/2006/relationships/hyperlink" Target="https://www.sist.si/kontaktna-tocka/kontaktna-tocka-kontak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merce.sist.s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commerce.sist.si/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ist.si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AF97F-8D93-70B6-D17F-58234BB1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365" y="2809175"/>
            <a:ext cx="6847576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</a:rPr>
              <a:t>Standardi in akreditacija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19685-3718-A2E9-D365-38FEEE2B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416" y="4407003"/>
            <a:ext cx="6673517" cy="1655762"/>
          </a:xfrm>
        </p:spPr>
        <p:txBody>
          <a:bodyPr/>
          <a:lstStyle/>
          <a:p>
            <a:pPr algn="l"/>
            <a:endParaRPr lang="sl-SI" dirty="0">
              <a:solidFill>
                <a:schemeClr val="bg1"/>
              </a:solidFill>
            </a:endParaRPr>
          </a:p>
          <a:p>
            <a:pPr algn="l"/>
            <a:r>
              <a:rPr lang="sl-SI" dirty="0">
                <a:solidFill>
                  <a:schemeClr val="bg1"/>
                </a:solidFill>
              </a:rPr>
              <a:t>Mag. Marjetka Strle Vidali in Mag. Mojca Lampič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B4C7F22E-B883-718D-B56A-61CFE62DEC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2"/>
          <a:stretch/>
        </p:blipFill>
        <p:spPr>
          <a:xfrm>
            <a:off x="1167737" y="5393142"/>
            <a:ext cx="2275368" cy="669623"/>
          </a:xfrm>
          <a:prstGeom prst="rect">
            <a:avLst/>
          </a:prstGeom>
        </p:spPr>
      </p:pic>
      <p:pic>
        <p:nvPicPr>
          <p:cNvPr id="12" name="Picture 11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62FE1FD5-C109-AB43-20C4-152004DB1A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4" b="38404"/>
          <a:stretch/>
        </p:blipFill>
        <p:spPr>
          <a:xfrm>
            <a:off x="7747932" y="2633765"/>
            <a:ext cx="4444068" cy="4224235"/>
          </a:xfrm>
          <a:prstGeom prst="rect">
            <a:avLst/>
          </a:prstGeom>
        </p:spPr>
      </p:pic>
      <p:pic>
        <p:nvPicPr>
          <p:cNvPr id="14" name="Picture 13" descr="A logo with lines and dots&#10;&#10;Description automatically generated">
            <a:extLst>
              <a:ext uri="{FF2B5EF4-FFF2-40B4-BE49-F238E27FC236}">
                <a16:creationId xmlns:a16="http://schemas.microsoft.com/office/drawing/2014/main" id="{C46C553F-D76F-7D6D-1541-2AE1AA443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7" y="978003"/>
            <a:ext cx="3711482" cy="18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Prodaja dokumentov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3" name="Označba mesta vsebine 3">
            <a:extLst>
              <a:ext uri="{FF2B5EF4-FFF2-40B4-BE49-F238E27FC236}">
                <a16:creationId xmlns:a16="http://schemas.microsoft.com/office/drawing/2014/main" id="{2126D657-7D47-3A67-8F2F-3D00D9D77F20}"/>
              </a:ext>
            </a:extLst>
          </p:cNvPr>
          <p:cNvSpPr txBox="1">
            <a:spLocks/>
          </p:cNvSpPr>
          <p:nvPr/>
        </p:nvSpPr>
        <p:spPr>
          <a:xfrm>
            <a:off x="5772150" y="1690688"/>
            <a:ext cx="5472113" cy="449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SIST, privzeti mednarodni in evropski standardi,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neprivzeti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mednarodni standardi, nekateri tuji nacionalni standardi, branžni standardi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SIST, privzeti mednarodni in evropski standardi,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neprivzeti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mednarodni standardi, tuji nacionalni standardi, branžni standardi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SIST (po ICS, po predpisih, posamično)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SIST (krajši časovni okviri), ISO IEC samo letna naročnina, ostalo odvisno od pogojev izdajateljev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6814B194-561E-5AA3-A61E-229BAB2EFE9D}"/>
              </a:ext>
            </a:extLst>
          </p:cNvPr>
          <p:cNvCxnSpPr>
            <a:cxnSpLocks/>
          </p:cNvCxnSpPr>
          <p:nvPr/>
        </p:nvCxnSpPr>
        <p:spPr>
          <a:xfrm>
            <a:off x="4977764" y="1999025"/>
            <a:ext cx="388620" cy="0"/>
          </a:xfrm>
          <a:prstGeom prst="straightConnector1">
            <a:avLst/>
          </a:prstGeom>
          <a:noFill/>
          <a:ln w="6350" cap="flat" cmpd="sng" algn="ctr">
            <a:solidFill>
              <a:srgbClr val="E22F2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F1E4A84F-6996-DE30-6834-2E0446F85872}"/>
              </a:ext>
            </a:extLst>
          </p:cNvPr>
          <p:cNvCxnSpPr>
            <a:cxnSpLocks/>
          </p:cNvCxnSpPr>
          <p:nvPr/>
        </p:nvCxnSpPr>
        <p:spPr>
          <a:xfrm>
            <a:off x="5000625" y="3108686"/>
            <a:ext cx="394334" cy="0"/>
          </a:xfrm>
          <a:prstGeom prst="straightConnector1">
            <a:avLst/>
          </a:prstGeom>
          <a:noFill/>
          <a:ln w="6350" cap="flat" cmpd="sng" algn="ctr">
            <a:solidFill>
              <a:srgbClr val="E22F2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1F424EF-89DA-0D94-CFEF-2AF1F05150EB}"/>
              </a:ext>
            </a:extLst>
          </p:cNvPr>
          <p:cNvCxnSpPr>
            <a:cxnSpLocks/>
          </p:cNvCxnSpPr>
          <p:nvPr/>
        </p:nvCxnSpPr>
        <p:spPr>
          <a:xfrm>
            <a:off x="4826317" y="4630445"/>
            <a:ext cx="371475" cy="0"/>
          </a:xfrm>
          <a:prstGeom prst="straightConnector1">
            <a:avLst/>
          </a:prstGeom>
          <a:noFill/>
          <a:ln w="6350" cap="flat" cmpd="sng" algn="ctr">
            <a:solidFill>
              <a:srgbClr val="E22F2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EFA724CA-3A23-A119-8AC0-A59DBB632A4A}"/>
              </a:ext>
            </a:extLst>
          </p:cNvPr>
          <p:cNvCxnSpPr>
            <a:cxnSpLocks/>
          </p:cNvCxnSpPr>
          <p:nvPr/>
        </p:nvCxnSpPr>
        <p:spPr>
          <a:xfrm>
            <a:off x="4972050" y="5637585"/>
            <a:ext cx="394334" cy="0"/>
          </a:xfrm>
          <a:prstGeom prst="straightConnector1">
            <a:avLst/>
          </a:prstGeom>
          <a:noFill/>
          <a:ln w="6350" cap="flat" cmpd="sng" algn="ctr">
            <a:solidFill>
              <a:srgbClr val="E22F2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9228DA87-0252-007E-837E-026896D13EBF}"/>
              </a:ext>
            </a:extLst>
          </p:cNvPr>
          <p:cNvSpPr txBox="1">
            <a:spLocks/>
          </p:cNvSpPr>
          <p:nvPr/>
        </p:nvSpPr>
        <p:spPr>
          <a:xfrm>
            <a:off x="841751" y="1690687"/>
            <a:ext cx="3728084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Enouporabniške elektronske različice (PDF)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Papirne različice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Večuporabniške elektronske različice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E-branje dokumentov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24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Prodaja po tipih dokumentov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2EFA2BC0-8999-C556-ACAC-67109E71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189459"/>
              </p:ext>
            </p:extLst>
          </p:nvPr>
        </p:nvGraphicFramePr>
        <p:xfrm>
          <a:off x="942974" y="1528763"/>
          <a:ext cx="9072563" cy="47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875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Razmerje papir – elektronska različica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1561EE15-4A9E-DA57-930A-D2A37AA0B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97751"/>
              </p:ext>
            </p:extLst>
          </p:nvPr>
        </p:nvGraphicFramePr>
        <p:xfrm>
          <a:off x="803651" y="1690688"/>
          <a:ext cx="8440362" cy="456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03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Razmerja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F47769-3D34-7015-0781-A7448BFBD662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Največ enouporabniških elektronskih različic (59%)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Sledijo papirne različice (41%)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Povečuje se e-branje (uvedeno 2023)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Razvoj novih produktov in storitev (prihodnost)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18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Razmerja prodaje informacij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34DDDE46-24C0-F493-DA69-F8BA29426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984058"/>
              </p:ext>
            </p:extLst>
          </p:nvPr>
        </p:nvGraphicFramePr>
        <p:xfrm>
          <a:off x="971549" y="1690688"/>
          <a:ext cx="8943976" cy="456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734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Ostale možnosti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6D837A-DED5-4824-7D0F-FE674FE5CB7C}"/>
              </a:ext>
            </a:extLst>
          </p:cNvPr>
          <p:cNvSpPr txBox="1">
            <a:spLocks/>
          </p:cNvSpPr>
          <p:nvPr/>
        </p:nvSpPr>
        <p:spPr>
          <a:xfrm>
            <a:off x="838200" y="1475526"/>
            <a:ext cx="9936154" cy="453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NOVO!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e-branje SIST po ICS  (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mesečna/letna naročnina). Izberete lahko eno ali več skupin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ICS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e-branje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posameznega/več standardov SIST. Izberete poljubno število standardov, licenc in obračunskih enot (12 h, 24 ur, 1 teden).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Nadomestila za avtorske pravice (delov SIST v drugih publikacijah, ki jih ne izda SIST)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potrebujete dovoljenje SIST (pisna prošnja, seznam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std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, obseg in vsebino)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ni mogoče v prvih šestih mesecih od objave standarda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obseg ne sme preseči 25% celotne vsebine te publikacije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lastništvo IPR na vidnem mestu objavljeno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SIST zahteva pravilno citiranje svojih dokumentov (+ en izvod sekretariatu SIST)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nadomestilo (licenčnino)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SISTu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za vsako prodano publikacijo (višina nadomestila in ostali pogoji se določijo s pogodbo)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en-GB" b="1" dirty="0">
                <a:solidFill>
                  <a:srgbClr val="22326A"/>
                </a:solidFill>
              </a:rPr>
              <a:t>ZAŠČITA AVTORSKIH PRAVIC</a:t>
            </a:r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9DF0C1-A9D5-9E52-80AE-B1E98B0A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893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SIST kot nacionalni organ in polnopravni član krovnih organizacij za standarde </a:t>
            </a: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izključno pravico do distribucije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standardov: pravico kopiranja, izdajanja in to v katerikoli obliki.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dolžan </a:t>
            </a: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ščititi avtorske pravice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standardov, </a:t>
            </a: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promovirati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uporabo standardov, širiti informacije o pravilni uporabi standardov ter spoštovati vsa pravila glede razmnoževanja, distribucije in prodaje 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SIST je mednarodna in evropska pravila glede zaščite standardov vnesel v »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Navodilo SIST o varstvu pravic intelektualne lastnine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«.</a:t>
            </a:r>
          </a:p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Standardi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so kot besedila </a:t>
            </a: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avtorsko zaščitena dela 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 skladu z veljavno Bernsko konvencijo in slovensko zakonodajo na področju varstva avtorskih pravic. 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Zato razmnoževanje, kopiranje ali distribuiranje delov ali celote posameznega standarda brez soglasja lastnika materialnih avtorskih pravic </a:t>
            </a:r>
            <a:r>
              <a:rPr lang="sl-SI" sz="1800" b="1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ni dovoljeno</a:t>
            </a:r>
            <a:r>
              <a:rPr lang="sl-SI" sz="18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 </a:t>
            </a:r>
          </a:p>
          <a:p>
            <a:pPr marL="0" indent="0"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4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en-GB" b="1" dirty="0" err="1">
                <a:solidFill>
                  <a:srgbClr val="22326A"/>
                </a:solidFill>
              </a:rPr>
              <a:t>Avtorska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zaščita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standardov</a:t>
            </a:r>
            <a:r>
              <a:rPr lang="en-GB" b="1" dirty="0">
                <a:solidFill>
                  <a:srgbClr val="22326A"/>
                </a:solidFill>
              </a:rPr>
              <a:t> 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D7EB7F51-5FE3-C03D-54F6-37711E22112D}"/>
              </a:ext>
            </a:extLst>
          </p:cNvPr>
          <p:cNvSpPr/>
          <p:nvPr/>
        </p:nvSpPr>
        <p:spPr>
          <a:xfrm>
            <a:off x="737110" y="1687495"/>
            <a:ext cx="7177085" cy="20693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800" b="1" dirty="0">
                <a:solidFill>
                  <a:srgbClr val="C00000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© SIST         © ISO      © IEC</a:t>
            </a:r>
          </a:p>
          <a:p>
            <a:pPr algn="ctr"/>
            <a:endParaRPr lang="en-GB" dirty="0"/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DAED33CB-E685-FE5F-B1FD-77B88462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2" y="3032051"/>
            <a:ext cx="10515600" cy="2605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  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Pravne podlage:</a:t>
            </a:r>
          </a:p>
          <a:p>
            <a:pPr marL="2328863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CEN/CENELEC </a:t>
            </a:r>
            <a:r>
              <a:rPr lang="sl-SI" dirty="0" err="1">
                <a:solidFill>
                  <a:schemeClr val="accent3">
                    <a:lumMod val="75000"/>
                  </a:schemeClr>
                </a:solidFill>
              </a:rPr>
              <a:t>Guide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 10</a:t>
            </a:r>
          </a:p>
          <a:p>
            <a:pPr marL="2328863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ISO POCOSA</a:t>
            </a:r>
          </a:p>
          <a:p>
            <a:pPr marL="2328863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IEC DISTRIBUTION RULES</a:t>
            </a:r>
          </a:p>
          <a:p>
            <a:pPr marL="2328863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Navodilo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SIST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 o varstvu pravic intelektualne lastnine</a:t>
            </a:r>
          </a:p>
          <a:p>
            <a:pPr marL="0" indent="0">
              <a:buNone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7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en-GB" b="1" dirty="0">
                <a:solidFill>
                  <a:srgbClr val="22326A"/>
                </a:solidFill>
              </a:rPr>
              <a:t>Primer </a:t>
            </a:r>
            <a:r>
              <a:rPr lang="en-GB" b="1" dirty="0" err="1">
                <a:solidFill>
                  <a:srgbClr val="22326A"/>
                </a:solidFill>
              </a:rPr>
              <a:t>zaščite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standardov</a:t>
            </a:r>
            <a:r>
              <a:rPr lang="en-GB" b="1" dirty="0">
                <a:solidFill>
                  <a:srgbClr val="22326A"/>
                </a:solidFill>
              </a:rPr>
              <a:t> 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pic>
        <p:nvPicPr>
          <p:cNvPr id="3" name="Označba mesta vsebine 6">
            <a:extLst>
              <a:ext uri="{FF2B5EF4-FFF2-40B4-BE49-F238E27FC236}">
                <a16:creationId xmlns:a16="http://schemas.microsoft.com/office/drawing/2014/main" id="{E28D06F6-0CAD-6D14-5524-5F124C9066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73" y="1825625"/>
            <a:ext cx="4521854" cy="4351338"/>
          </a:xfrm>
        </p:spPr>
      </p:pic>
      <p:pic>
        <p:nvPicPr>
          <p:cNvPr id="4" name="Označba mesta vsebine 8">
            <a:extLst>
              <a:ext uri="{FF2B5EF4-FFF2-40B4-BE49-F238E27FC236}">
                <a16:creationId xmlns:a16="http://schemas.microsoft.com/office/drawing/2014/main" id="{25A137B5-9069-867A-2247-57FA4FDB2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59" y="1763149"/>
            <a:ext cx="3961294" cy="43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3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lika 29">
            <a:extLst>
              <a:ext uri="{FF2B5EF4-FFF2-40B4-BE49-F238E27FC236}">
                <a16:creationId xmlns:a16="http://schemas.microsoft.com/office/drawing/2014/main" id="{CFB7965D-5BF1-FFA4-0D0B-8A0C5EFA8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0" y="1910627"/>
            <a:ext cx="6634321" cy="3838659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163DF7D-31B1-4D16-AAD9-7CDF00BF9DFC}"/>
              </a:ext>
            </a:extLst>
          </p:cNvPr>
          <p:cNvSpPr txBox="1"/>
          <p:nvPr/>
        </p:nvSpPr>
        <p:spPr>
          <a:xfrm>
            <a:off x="4642435" y="986513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www.sist.si</a:t>
            </a: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boto Light"/>
              <a:ea typeface="Roboto Bold" panose="02000000000000000000" pitchFamily="2" charset="0"/>
              <a:cs typeface="+mn-cs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6A64CF3-CBEF-B41D-D410-E70CCAD3C626}"/>
              </a:ext>
            </a:extLst>
          </p:cNvPr>
          <p:cNvSpPr txBox="1"/>
          <p:nvPr/>
        </p:nvSpPr>
        <p:spPr>
          <a:xfrm>
            <a:off x="2096939" y="5925030"/>
            <a:ext cx="2844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Informacije o seminarjih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Bold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AF83A54-3870-DEE7-925D-1B3532E263AB}"/>
              </a:ext>
            </a:extLst>
          </p:cNvPr>
          <p:cNvSpPr txBox="1"/>
          <p:nvPr/>
        </p:nvSpPr>
        <p:spPr>
          <a:xfrm>
            <a:off x="321380" y="2387844"/>
            <a:ext cx="2282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Izvlečki standardov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Bold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8381B12-8915-00C8-434D-9D04737A46CF}"/>
              </a:ext>
            </a:extLst>
          </p:cNvPr>
          <p:cNvSpPr txBox="1"/>
          <p:nvPr/>
        </p:nvSpPr>
        <p:spPr>
          <a:xfrm>
            <a:off x="9909267" y="2435148"/>
            <a:ext cx="2282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E-spletna prodaja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Bold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EB334FC-3C39-8385-1B0D-9EEDBA19CDED}"/>
              </a:ext>
            </a:extLst>
          </p:cNvPr>
          <p:cNvSpPr txBox="1"/>
          <p:nvPr/>
        </p:nvSpPr>
        <p:spPr>
          <a:xfrm>
            <a:off x="9420768" y="4140835"/>
            <a:ext cx="294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E-spletna javna obravnava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Bold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A1320D4-8D1F-0CCC-29C1-04EBA8CA3A3A}"/>
              </a:ext>
            </a:extLst>
          </p:cNvPr>
          <p:cNvSpPr txBox="1"/>
          <p:nvPr/>
        </p:nvSpPr>
        <p:spPr>
          <a:xfrm>
            <a:off x="500458" y="4285490"/>
            <a:ext cx="1841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taktna točka </a:t>
            </a:r>
            <a:endParaRPr lang="en-GB" b="1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2EED553-04DB-CB74-D966-1BF66023AE66}"/>
              </a:ext>
            </a:extLst>
          </p:cNvPr>
          <p:cNvSpPr txBox="1"/>
          <p:nvPr/>
        </p:nvSpPr>
        <p:spPr>
          <a:xfrm>
            <a:off x="5102320" y="5925030"/>
            <a:ext cx="5490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Light"/>
                <a:ea typeface="Roboto Bold" panose="02000000000000000000" pitchFamily="2" charset="0"/>
                <a:cs typeface="Lato Light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Razlage vsebin standardov s pomočjo strokovnjakov</a:t>
            </a:r>
            <a:endParaRPr kumimoji="0" lang="sl-S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Light"/>
              <a:ea typeface="Roboto Bold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B8DA8258-C6DB-95BA-6821-C091EA75FB91}"/>
              </a:ext>
            </a:extLst>
          </p:cNvPr>
          <p:cNvCxnSpPr/>
          <p:nvPr/>
        </p:nvCxnSpPr>
        <p:spPr>
          <a:xfrm flipH="1">
            <a:off x="8873653" y="2741306"/>
            <a:ext cx="1097280" cy="4519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aven puščični povezovalnik 1">
            <a:extLst>
              <a:ext uri="{FF2B5EF4-FFF2-40B4-BE49-F238E27FC236}">
                <a16:creationId xmlns:a16="http://schemas.microsoft.com/office/drawing/2014/main" id="{2CDE19B6-A604-ACCF-7F8D-5E5C1DE6F28F}"/>
              </a:ext>
            </a:extLst>
          </p:cNvPr>
          <p:cNvCxnSpPr>
            <a:cxnSpLocks/>
          </p:cNvCxnSpPr>
          <p:nvPr/>
        </p:nvCxnSpPr>
        <p:spPr>
          <a:xfrm flipV="1">
            <a:off x="2268546" y="3310733"/>
            <a:ext cx="1689401" cy="12085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0CA66DA2-189D-E226-9DE8-92A50597D477}"/>
              </a:ext>
            </a:extLst>
          </p:cNvPr>
          <p:cNvCxnSpPr>
            <a:cxnSpLocks/>
          </p:cNvCxnSpPr>
          <p:nvPr/>
        </p:nvCxnSpPr>
        <p:spPr>
          <a:xfrm>
            <a:off x="1625455" y="2849509"/>
            <a:ext cx="1487791" cy="3437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158B7B36-26F7-4B7B-402D-F34182178480}"/>
              </a:ext>
            </a:extLst>
          </p:cNvPr>
          <p:cNvCxnSpPr>
            <a:cxnSpLocks/>
          </p:cNvCxnSpPr>
          <p:nvPr/>
        </p:nvCxnSpPr>
        <p:spPr>
          <a:xfrm flipV="1">
            <a:off x="3406326" y="3310733"/>
            <a:ext cx="1590215" cy="27622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414D2A43-AF44-A6D9-868A-38E255E34ACC}"/>
              </a:ext>
            </a:extLst>
          </p:cNvPr>
          <p:cNvCxnSpPr>
            <a:cxnSpLocks/>
          </p:cNvCxnSpPr>
          <p:nvPr/>
        </p:nvCxnSpPr>
        <p:spPr>
          <a:xfrm flipH="1" flipV="1">
            <a:off x="5184082" y="3322111"/>
            <a:ext cx="1706576" cy="27046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>
            <a:extLst>
              <a:ext uri="{FF2B5EF4-FFF2-40B4-BE49-F238E27FC236}">
                <a16:creationId xmlns:a16="http://schemas.microsoft.com/office/drawing/2014/main" id="{7AC0D313-54B9-C67E-EC85-75B530FDBA6B}"/>
              </a:ext>
            </a:extLst>
          </p:cNvPr>
          <p:cNvCxnSpPr>
            <a:cxnSpLocks/>
          </p:cNvCxnSpPr>
          <p:nvPr/>
        </p:nvCxnSpPr>
        <p:spPr>
          <a:xfrm flipH="1" flipV="1">
            <a:off x="5862939" y="3310733"/>
            <a:ext cx="3445442" cy="9696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46EEEC23-4F7F-6BBB-DF8D-63C4EA1488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642FC-CF33-E972-C91C-826DD36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Standardi in akreditacija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AE1865-2B07-D8C8-5E22-F9E6C200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Vsebina: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Sodelovanje CEN in CENELEC z EA,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Standardi, ki jih pripravlja SIST/TC UGA Ugotavljanje skladnosti,</a:t>
            </a:r>
            <a:endParaRPr lang="sl-SI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Sodelovanje pri razvoju mednarodnih standardov v ISO/CASCO,</a:t>
            </a:r>
          </a:p>
          <a:p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Dostop do standardov, ki jih potrebujejo uporabniki,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Dostop do </a:t>
            </a:r>
            <a:r>
              <a:rPr lang="sl-SI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harmoniziranih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evropski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h standardov.</a:t>
            </a:r>
            <a:endParaRPr lang="sl-SI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905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11" name="TextBox 54">
            <a:extLst>
              <a:ext uri="{FF2B5EF4-FFF2-40B4-BE49-F238E27FC236}">
                <a16:creationId xmlns:a16="http://schemas.microsoft.com/office/drawing/2014/main" id="{419D612E-10B7-0C2C-23C8-99EE59815DB3}"/>
              </a:ext>
            </a:extLst>
          </p:cNvPr>
          <p:cNvSpPr txBox="1"/>
          <p:nvPr/>
        </p:nvSpPr>
        <p:spPr>
          <a:xfrm>
            <a:off x="606392" y="664143"/>
            <a:ext cx="101679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E-trgovina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D2D2F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– nakup standardov ali e-branje standardov.</a:t>
            </a:r>
          </a:p>
          <a:p>
            <a:pPr>
              <a:lnSpc>
                <a:spcPct val="150000"/>
              </a:lnSpc>
              <a:defRPr/>
            </a:pPr>
            <a:r>
              <a:rPr lang="sl-SI" sz="2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Izvlečki</a:t>
            </a:r>
            <a:r>
              <a:rPr lang="sl-SI" sz="24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standardov – kratek povzetek vsebine standardov v slovenskem jeziku.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E-javna obravnava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D2D2F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– možnost vplivanja zainteresirane javnosti na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D2D2F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vsebino standardov.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Kontaktna točka - Informacijska točka</a:t>
            </a:r>
            <a:r>
              <a:rPr lang="sl-SI" sz="2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D2D2F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– informacije o predpisih, ki se sklicujejo na standarde, informacije o pogojih za dajanje proizvodov in storitev na trg.</a:t>
            </a:r>
          </a:p>
          <a:p>
            <a:pPr>
              <a:lnSpc>
                <a:spcPct val="150000"/>
              </a:lnSpc>
              <a:defRPr/>
            </a:pPr>
            <a:r>
              <a:rPr lang="sl-SI" sz="24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Seminarji</a:t>
            </a:r>
            <a:r>
              <a:rPr lang="sl-SI" sz="24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– vsebine aktualnih standardov in njihova uporaba v praksi.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Razlage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D2D2F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 vsebin standardov s pomočjo strokovnjakov.</a:t>
            </a:r>
          </a:p>
        </p:txBody>
      </p:sp>
    </p:spTree>
    <p:extLst>
      <p:ext uri="{BB962C8B-B14F-4D97-AF65-F5344CB8AC3E}">
        <p14:creationId xmlns:p14="http://schemas.microsoft.com/office/powerpoint/2010/main" val="3238918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22326A"/>
                </a:solidFill>
              </a:rPr>
            </a:br>
            <a:r>
              <a:rPr lang="sl-SI" b="1" dirty="0">
                <a:solidFill>
                  <a:srgbClr val="22326A"/>
                </a:solidFill>
              </a:rPr>
              <a:t>Potrebujete vpogled v standarde?</a:t>
            </a:r>
            <a:br>
              <a:rPr lang="sl-SI" b="1" dirty="0">
                <a:solidFill>
                  <a:srgbClr val="22326A"/>
                </a:solidFill>
              </a:rPr>
            </a:b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954147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Obiščite </a:t>
            </a:r>
            <a:r>
              <a:rPr lang="sl-SI" sz="2800" dirty="0">
                <a:hlinkClick r:id="rId3"/>
              </a:rPr>
              <a:t>spletno trgovino SIST</a:t>
            </a:r>
            <a:r>
              <a:rPr lang="sl-SI" sz="2800" dirty="0"/>
              <a:t>, kjer v katalogu po referenčni številki standarda poiščete vsebino za e-branje posameznega standarda</a:t>
            </a:r>
          </a:p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C944DC8-F640-B0B1-AEBD-AEA315E0A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" y="2625815"/>
            <a:ext cx="10049678" cy="39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22326A"/>
                </a:solidFill>
              </a:rPr>
            </a:br>
            <a:r>
              <a:rPr lang="en-GB" b="1" dirty="0" err="1">
                <a:solidFill>
                  <a:srgbClr val="22326A"/>
                </a:solidFill>
              </a:rPr>
              <a:t>Potrebujete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vpogled</a:t>
            </a:r>
            <a:r>
              <a:rPr lang="en-GB" b="1" dirty="0">
                <a:solidFill>
                  <a:srgbClr val="22326A"/>
                </a:solidFill>
              </a:rPr>
              <a:t> v </a:t>
            </a:r>
            <a:r>
              <a:rPr lang="en-GB" b="1" dirty="0" err="1">
                <a:solidFill>
                  <a:srgbClr val="22326A"/>
                </a:solidFill>
              </a:rPr>
              <a:t>standarde</a:t>
            </a:r>
            <a:r>
              <a:rPr lang="en-GB" b="1" dirty="0">
                <a:solidFill>
                  <a:srgbClr val="22326A"/>
                </a:solidFill>
              </a:rPr>
              <a:t>?</a:t>
            </a:r>
            <a:br>
              <a:rPr lang="en-GB" b="1" dirty="0">
                <a:solidFill>
                  <a:srgbClr val="22326A"/>
                </a:solidFill>
              </a:rPr>
            </a:b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DC5D49-0975-5699-B3DC-C8E5C0D6EB2F}"/>
              </a:ext>
            </a:extLst>
          </p:cNvPr>
          <p:cNvSpPr txBox="1"/>
          <p:nvPr/>
        </p:nvSpPr>
        <p:spPr>
          <a:xfrm>
            <a:off x="674571" y="1856084"/>
            <a:ext cx="60976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Obiščite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  <a:hlinkClick r:id="rId5"/>
              </a:rPr>
              <a:t>spletno trgovino SIST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kjer v levem meniju izberete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želeno vsebino glede 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mednarodno klasifikacijo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D2D2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standardov 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D2D2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87C325-7700-F7A8-B490-AA25B6381A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b="14811"/>
          <a:stretch/>
        </p:blipFill>
        <p:spPr>
          <a:xfrm>
            <a:off x="4958746" y="1690687"/>
            <a:ext cx="6716255" cy="46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22326A"/>
                </a:solidFill>
              </a:rPr>
            </a:br>
            <a:r>
              <a:rPr lang="en-GB" b="1" dirty="0" err="1">
                <a:solidFill>
                  <a:srgbClr val="22326A"/>
                </a:solidFill>
              </a:rPr>
              <a:t>Potrebujete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vpogled</a:t>
            </a:r>
            <a:r>
              <a:rPr lang="en-GB" b="1" dirty="0">
                <a:solidFill>
                  <a:srgbClr val="22326A"/>
                </a:solidFill>
              </a:rPr>
              <a:t> v </a:t>
            </a:r>
            <a:r>
              <a:rPr lang="en-GB" b="1" dirty="0" err="1">
                <a:solidFill>
                  <a:srgbClr val="22326A"/>
                </a:solidFill>
              </a:rPr>
              <a:t>standarde</a:t>
            </a:r>
            <a:r>
              <a:rPr lang="en-GB" b="1" dirty="0">
                <a:solidFill>
                  <a:srgbClr val="22326A"/>
                </a:solidFill>
              </a:rPr>
              <a:t>?</a:t>
            </a:r>
            <a:br>
              <a:rPr lang="en-GB" b="1" dirty="0">
                <a:solidFill>
                  <a:srgbClr val="22326A"/>
                </a:solidFill>
              </a:rPr>
            </a:b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8"/>
            <a:ext cx="10844259" cy="1042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E-branje po posameznem standardu omogoča vpogled za krajše časovno obdobje 12 ur, 1 dan ali 1 mesec:</a:t>
            </a:r>
          </a:p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7C24FAF-A135-950C-90B1-83E1A4E2C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9" y="2667906"/>
            <a:ext cx="9196252" cy="3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22326A"/>
                </a:solidFill>
              </a:rPr>
            </a:br>
            <a:r>
              <a:rPr lang="en-GB" b="1" dirty="0" err="1">
                <a:solidFill>
                  <a:srgbClr val="22326A"/>
                </a:solidFill>
              </a:rPr>
              <a:t>Potrebujete</a:t>
            </a:r>
            <a:r>
              <a:rPr lang="en-GB" b="1" dirty="0">
                <a:solidFill>
                  <a:srgbClr val="22326A"/>
                </a:solidFill>
              </a:rPr>
              <a:t> </a:t>
            </a:r>
            <a:r>
              <a:rPr lang="en-GB" b="1" dirty="0" err="1">
                <a:solidFill>
                  <a:srgbClr val="22326A"/>
                </a:solidFill>
              </a:rPr>
              <a:t>vpogled</a:t>
            </a:r>
            <a:r>
              <a:rPr lang="en-GB" b="1" dirty="0">
                <a:solidFill>
                  <a:srgbClr val="22326A"/>
                </a:solidFill>
              </a:rPr>
              <a:t> v </a:t>
            </a:r>
            <a:r>
              <a:rPr lang="en-GB" b="1" dirty="0" err="1">
                <a:solidFill>
                  <a:srgbClr val="22326A"/>
                </a:solidFill>
              </a:rPr>
              <a:t>standarde</a:t>
            </a:r>
            <a:r>
              <a:rPr lang="en-GB" b="1" dirty="0">
                <a:solidFill>
                  <a:srgbClr val="22326A"/>
                </a:solidFill>
              </a:rPr>
              <a:t>?</a:t>
            </a:r>
            <a:br>
              <a:rPr lang="en-GB" b="1" dirty="0">
                <a:solidFill>
                  <a:srgbClr val="22326A"/>
                </a:solidFill>
              </a:rPr>
            </a:b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1004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E-branje po mednarodni klasifikaciji standardov ICS je možno preko enomesečne ali enoletne naročnine:</a:t>
            </a:r>
          </a:p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483506B-4E83-6BE8-48D0-0D753AB0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3" y="2745592"/>
            <a:ext cx="9513792" cy="39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49A823-6DD9-4B3E-94CB-8424BB0D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>
                <a:solidFill>
                  <a:srgbClr val="22326A"/>
                </a:solidFill>
              </a:rPr>
              <a:t>Dostop do </a:t>
            </a:r>
            <a:r>
              <a:rPr lang="sl-SI" sz="4000" b="1" dirty="0" err="1">
                <a:solidFill>
                  <a:srgbClr val="22326A"/>
                </a:solidFill>
              </a:rPr>
              <a:t>harmoniziranih</a:t>
            </a:r>
            <a:r>
              <a:rPr lang="sl-SI" sz="4000" b="1" dirty="0">
                <a:solidFill>
                  <a:srgbClr val="22326A"/>
                </a:solidFill>
              </a:rPr>
              <a:t> evropskih standardov</a:t>
            </a:r>
            <a:br>
              <a:rPr lang="sl-SI" sz="4000" b="1" dirty="0">
                <a:solidFill>
                  <a:srgbClr val="22326A"/>
                </a:solidFill>
              </a:rPr>
            </a:br>
            <a:br>
              <a:rPr lang="sl-S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sl-SI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sl-SI" sz="4000" dirty="0">
              <a:solidFill>
                <a:srgbClr val="22326A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ED90CF-84D8-D511-4F32-D9CD4C49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dirty="0">
                <a:ea typeface="Times New Roman" panose="02020603050405020304" pitchFamily="18" charset="0"/>
              </a:rPr>
              <a:t>S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odba sodišča ECJ C-588/21 z dne 5. marca 2024, je naložila Evropski Komisiji (EK), da zagotovi dostop do </a:t>
            </a:r>
            <a:r>
              <a:rPr lang="sl-SI" sz="2400" dirty="0" err="1">
                <a:effectLst/>
                <a:ea typeface="Times New Roman" panose="02020603050405020304" pitchFamily="18" charset="0"/>
              </a:rPr>
              <a:t>harmoniziranih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 evropskih standardov, na katere se sklicuje zakonodaja. </a:t>
            </a:r>
          </a:p>
          <a:p>
            <a:pPr marL="0" indent="0">
              <a:buNone/>
            </a:pPr>
            <a:r>
              <a:rPr lang="sl-SI" altLang="sl-SI" sz="2400" dirty="0">
                <a:solidFill>
                  <a:srgbClr val="202124"/>
                </a:solidFill>
              </a:rPr>
              <a:t>Evropska komisija se bo srečala z ISO in IEC, da bi izmenjala informacije o izvajanju odločbe.</a:t>
            </a:r>
            <a:r>
              <a:rPr lang="sl-SI" altLang="sl-SI" sz="2400" dirty="0"/>
              <a:t> </a:t>
            </a:r>
          </a:p>
          <a:p>
            <a:pPr marL="0" indent="0">
              <a:buNone/>
            </a:pPr>
            <a:r>
              <a:rPr lang="sl-SI" sz="2400" dirty="0">
                <a:effectLst/>
                <a:ea typeface="Times New Roman" panose="02020603050405020304" pitchFamily="18" charset="0"/>
              </a:rPr>
              <a:t>Pripravila se bo </a:t>
            </a:r>
            <a:r>
              <a:rPr lang="sl-SI" sz="2400" b="1" dirty="0">
                <a:effectLst/>
                <a:ea typeface="Times New Roman" panose="02020603050405020304" pitchFamily="18" charset="0"/>
              </a:rPr>
              <a:t>platforma, kjer bodo harmonizirani evropski standardi dostopni državljanom in podjetjem EU brezplačno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, ne bo pa možno kopiranje in razmnoževanje </a:t>
            </a:r>
            <a:r>
              <a:rPr lang="sl-SI" sz="2400" dirty="0" err="1">
                <a:effectLst/>
                <a:ea typeface="Times New Roman" panose="02020603050405020304" pitchFamily="18" charset="0"/>
              </a:rPr>
              <a:t>harmoniziranih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 standardov.</a:t>
            </a:r>
          </a:p>
          <a:p>
            <a:pPr marL="0" indent="0">
              <a:buNone/>
            </a:pPr>
            <a:r>
              <a:rPr lang="sl-SI" sz="2400" dirty="0">
                <a:effectLst/>
                <a:ea typeface="Times New Roman" panose="02020603050405020304" pitchFamily="18" charset="0"/>
              </a:rPr>
              <a:t>Na ta način bosta upoštevani sodba in vidik avtorskih pravic standardov. </a:t>
            </a:r>
          </a:p>
          <a:p>
            <a:pPr marL="0" indent="0">
              <a:buNone/>
            </a:pPr>
            <a:r>
              <a:rPr lang="sl-SI" sz="2400" dirty="0">
                <a:effectLst/>
                <a:ea typeface="Times New Roman" panose="02020603050405020304" pitchFamily="18" charset="0"/>
              </a:rPr>
              <a:t>Platforma naj bi bila dostopna najkasneje do </a:t>
            </a:r>
            <a:r>
              <a:rPr lang="sl-SI" sz="2400" b="1" dirty="0">
                <a:effectLst/>
                <a:ea typeface="Times New Roman" panose="02020603050405020304" pitchFamily="18" charset="0"/>
              </a:rPr>
              <a:t>1. septembra 2024.</a:t>
            </a:r>
            <a:r>
              <a:rPr lang="sl-SI" altLang="sl-SI" sz="2400" dirty="0">
                <a:solidFill>
                  <a:srgbClr val="202124"/>
                </a:solidFill>
                <a:latin typeface="inherit"/>
              </a:rPr>
              <a:t> </a:t>
            </a:r>
          </a:p>
          <a:p>
            <a:pPr marL="0" indent="0">
              <a:buNone/>
            </a:pPr>
            <a:r>
              <a:rPr lang="sl-SI" altLang="sl-SI" sz="2400" dirty="0">
                <a:solidFill>
                  <a:srgbClr val="202124"/>
                </a:solidFill>
                <a:latin typeface="inherit"/>
              </a:rPr>
              <a:t>Jezikovno vprašanje je ločeno od dostopa do dokumentov in v prihodnosti se bo moralo omogočiti dostop v 21 uradnih jezikih.</a:t>
            </a:r>
            <a:r>
              <a:rPr lang="sl-SI" altLang="sl-SI" sz="900" dirty="0"/>
              <a:t> </a:t>
            </a:r>
            <a:endParaRPr lang="sl-SI" altLang="sl-SI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sz="24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sl-SI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BB1B2C-59A7-27FE-C53A-502AF0CA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45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22326A"/>
                </a:solidFill>
              </a:rPr>
            </a:br>
            <a:r>
              <a:rPr lang="pl-PL" b="1" dirty="0">
                <a:solidFill>
                  <a:srgbClr val="22326A"/>
                </a:solidFill>
              </a:rPr>
              <a:t>Kako do SIST in informacij?</a:t>
            </a:r>
            <a:br>
              <a:rPr lang="pl-PL" b="1" dirty="0">
                <a:solidFill>
                  <a:srgbClr val="22326A"/>
                </a:solidFill>
              </a:rPr>
            </a:b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C230EEB-994C-2E7B-3429-D55F45CFC481}"/>
              </a:ext>
            </a:extLst>
          </p:cNvPr>
          <p:cNvSpPr txBox="1"/>
          <p:nvPr/>
        </p:nvSpPr>
        <p:spPr>
          <a:xfrm>
            <a:off x="645459" y="1742673"/>
            <a:ext cx="8498541" cy="337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Spletna stran SIST: www.sist.si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Obisk knjižnice SIST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E-spletna trgovina (katalog), </a:t>
            </a: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5"/>
              </a:rPr>
              <a:t>prodaja@sist.si</a:t>
            </a:r>
            <a:endParaRPr lang="sl-SI" sz="1800" dirty="0">
              <a:solidFill>
                <a:srgbClr val="2D2D2F">
                  <a:lumMod val="75000"/>
                  <a:lumOff val="25000"/>
                </a:srgb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E-spletna javna obravnava (brezplačen dostop)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Izvlečki standardov (mesečno)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Kontaktna točka - Informacijska točka, </a:t>
            </a: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  <a:hlinkClick r:id="rId5"/>
              </a:rPr>
              <a:t>info@sist.si</a:t>
            </a:r>
            <a:endParaRPr lang="sl-SI" sz="1800" dirty="0">
              <a:solidFill>
                <a:srgbClr val="2D2D2F">
                  <a:lumMod val="75000"/>
                  <a:lumOff val="25000"/>
                </a:srgbClr>
              </a:solidFill>
              <a:latin typeface="Roboto Light" panose="02000000000000000000" pitchFamily="2" charset="0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Seminarji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2D2D2F">
                    <a:lumMod val="75000"/>
                    <a:lumOff val="25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Lato Light" panose="020F0502020204030203" pitchFamily="34" charset="0"/>
              </a:rPr>
              <a:t>Informacijske storitve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388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-1"/>
            <a:ext cx="2330430" cy="197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032CE5F-41F9-0F16-F9FA-9F387E83927C}"/>
              </a:ext>
            </a:extLst>
          </p:cNvPr>
          <p:cNvSpPr txBox="1"/>
          <p:nvPr/>
        </p:nvSpPr>
        <p:spPr>
          <a:xfrm>
            <a:off x="1772653" y="1979612"/>
            <a:ext cx="80889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 err="1">
                <a:solidFill>
                  <a:srgbClr val="22326A"/>
                </a:solidFill>
              </a:rPr>
              <a:t>Hvala</a:t>
            </a:r>
            <a:r>
              <a:rPr lang="sl-SI" sz="6000" b="1" dirty="0">
                <a:solidFill>
                  <a:srgbClr val="22326A"/>
                </a:solidFill>
              </a:rPr>
              <a:t> za vašo pozornost</a:t>
            </a:r>
            <a:r>
              <a:rPr lang="en-GB" sz="6000" b="1" dirty="0">
                <a:solidFill>
                  <a:srgbClr val="22326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697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CAA1C-41A0-B0A1-E614-1B2F4ECB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Sodelovanje CEN in CENELEC z EA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62F440-5297-DEC2-1468-7E585629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76950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 je obnovila sporazum o sodelovanju s CEN in CENELEC, ki so ga prvič podpisali leta 2009.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Sodelovanje prispeva k trdnosti in neprekinjenemu razvoju ter doslednem pregledovanju aktualnosti standardov za področje akreditacije in ugotavljanje skladnosti v podporo novemu zakonodajnemu okviru EU, s tem pa tudi k splošnemu delovanju evropske infrastrukture za kakovost.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 in CENELEC razvijata in vzdržujeta standarde za potrebe akreditacije in ugotavljanja skladnosti, ki jih navaja Uradni list EU v skladu z Uredbo (ES) št. 765/2008 , ki se sklicuje na uporabo </a:t>
            </a:r>
            <a:r>
              <a:rPr lang="sl-S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harmoniziranih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standardov kot podpori novemu zakonodajnemu okviru in sektorskim certifikacijskim shemam v skladu s 10. členom Uredbe (EU) št. 1025/2012.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 in CEN/CENELEC se s sporazumom strinjata, da si bosta redno izmenjevala ustrezne informacije o zadevah skupnega interesa, zlasti v zvezi z razvojem na trgu, ki zadeva akreditacijo in standardizacijo. V ta namen sodelujeta v ustreznih svetovalnih in tehničnih skupinah zadevnih organizacij</a:t>
            </a:r>
            <a:r>
              <a:rPr lang="sl-S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zlasti kot stalni opazovalci v skupnem tehničnem odboru (</a:t>
            </a:r>
            <a:r>
              <a:rPr lang="sl-S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sl-S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1), ki skrbi za merila za organe za ugotavljanje skladnosti</a:t>
            </a:r>
            <a:r>
              <a:rPr lang="sl-S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6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814F2-29C1-E9DF-A3B0-DD837EDD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6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CEN, CENELEC, EA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22326A"/>
                </a:solidFill>
              </a:rPr>
              <a:t>EURAMET, </a:t>
            </a:r>
            <a:r>
              <a:rPr lang="sl-SI" sz="2800" b="1" dirty="0">
                <a:solidFill>
                  <a:srgbClr val="22326A"/>
                </a:solidFill>
              </a:rPr>
              <a:t>in</a:t>
            </a:r>
            <a:r>
              <a:rPr lang="en-US" sz="2800" b="1" dirty="0">
                <a:solidFill>
                  <a:srgbClr val="22326A"/>
                </a:solidFill>
              </a:rPr>
              <a:t> WELMEC </a:t>
            </a:r>
            <a:r>
              <a:rPr lang="sl-SI" sz="2800" b="1" dirty="0">
                <a:solidFill>
                  <a:srgbClr val="22326A"/>
                </a:solidFill>
              </a:rPr>
              <a:t>združujejo svoje moči, da bi krepili in promovirali </a:t>
            </a:r>
            <a:r>
              <a:rPr lang="en-US" sz="2800" b="1" dirty="0">
                <a:solidFill>
                  <a:srgbClr val="22326A"/>
                </a:solidFill>
              </a:rPr>
              <a:t> </a:t>
            </a:r>
            <a:r>
              <a:rPr lang="sl-SI" sz="2800" b="1" dirty="0">
                <a:solidFill>
                  <a:srgbClr val="22326A"/>
                </a:solidFill>
              </a:rPr>
              <a:t>evropsko infrastrukturo za kakovost</a:t>
            </a:r>
            <a:br>
              <a:rPr lang="en-US" sz="2400" b="1" dirty="0">
                <a:solidFill>
                  <a:srgbClr val="22326A"/>
                </a:solidFill>
              </a:rPr>
            </a:br>
            <a:endParaRPr lang="sl-SI" sz="2400" b="1" dirty="0">
              <a:solidFill>
                <a:srgbClr val="22326A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4D2BB6-C442-5B06-EAA1-04CDDFC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565"/>
            <a:ext cx="10515600" cy="479639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 je 5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(CEN, CENELEC, EA, EURAMET and WELMEC)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podpisalo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memorandum o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soglasju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ustanovitvi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Ql. 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Partnerji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z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glasom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zastopajo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področja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sporazumom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zavezujejo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sodelovali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krepitvi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vključno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z: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ozaveščanjem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zainteresiranih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komisije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QI in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prednostih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povečanjem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prepoznavnosti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storitev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dejavnosti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izmenjavo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zadevah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skupnega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priložnostih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zastopanjem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mednarodni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ravni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657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3A650-28DB-2EAB-2E7D-B5BCF59F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TEHNIČNI ODBOR SIST/TC UGA Ugotavljanje skladnosti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A72115-E893-BC1E-F5C3-E588BB2A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rtl="0">
              <a:buNone/>
            </a:pPr>
            <a:r>
              <a:rPr lang="sl-SI" sz="2900" b="0" i="0" u="sng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ZGODOVINA TEHNIČNEGA ODBORA:</a:t>
            </a:r>
          </a:p>
          <a:p>
            <a:pPr rtl="0"/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USM/TC QAS Zagotavljanje kakovosti - marec 1992 - predsednik mag. Peter Kunc,</a:t>
            </a:r>
          </a:p>
          <a:p>
            <a:pPr rtl="0"/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USM/TC UGS Ugotavljanje skladnosti in statistične metode - junij 1996 - predsednik mag. Peter Palma,</a:t>
            </a:r>
          </a:p>
          <a:p>
            <a:pPr rtl="0"/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SIST/TC UGA Ugotavljanje skladnosti  - april 2003 - predsednik mag. Peter Palma, od januarja 2006 dalje </a:t>
            </a:r>
            <a:r>
              <a:rPr lang="sl-SI" sz="3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prof.dr</a:t>
            </a:r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Milenko Roš, ter od aprila 2018 dalje dr. Boštjan Godec.</a:t>
            </a:r>
          </a:p>
          <a:p>
            <a:pPr marL="0" indent="0" rtl="0">
              <a:buNone/>
            </a:pPr>
            <a:endParaRPr lang="sl-SI" sz="3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Tehnična sekretarka in vodja splošne standardizacije: mag. Mojca Lampič</a:t>
            </a:r>
            <a:r>
              <a:rPr lang="sl-SI" sz="33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 rtl="0">
              <a:buNone/>
            </a:pPr>
            <a:r>
              <a:rPr lang="sl-SI" sz="3300" dirty="0">
                <a:solidFill>
                  <a:srgbClr val="000000"/>
                </a:solidFill>
                <a:latin typeface="Arial" panose="020B0604020202020204" pitchFamily="34" charset="0"/>
              </a:rPr>
              <a:t>Trenutno je vključenih 10 članov SIST/TC UGA.</a:t>
            </a:r>
            <a:endParaRPr lang="sl-SI" sz="3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buNone/>
            </a:pPr>
            <a:endParaRPr lang="sl-SI" sz="3300" b="0" i="0" u="none" strike="noStrike" baseline="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sl-SI" sz="33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Področje dela:</a:t>
            </a:r>
          </a:p>
          <a:p>
            <a:pPr marL="0" indent="0" rtl="0">
              <a:buNone/>
            </a:pPr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Člani SIST/TC UGA privzemajo standarde: 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evropskega tehničnega odbora CEN/CLC/TC 1  Merila za organe za ugotavljanje skladnosti, ki privzema brez sprememb ISO/CASCO standarde (Dunajski sporazum ISO-CEN)</a:t>
            </a:r>
          </a:p>
          <a:p>
            <a:pPr rtl="0">
              <a:buFont typeface="Wingdings" panose="05000000000000000000" pitchFamily="2" charset="2"/>
              <a:buChar char="q"/>
            </a:pPr>
            <a:r>
              <a:rPr lang="sl-SI" sz="3300" dirty="0">
                <a:solidFill>
                  <a:srgbClr val="000000"/>
                </a:solidFill>
                <a:latin typeface="Arial" panose="020B0604020202020204" pitchFamily="34" charset="0"/>
              </a:rPr>
              <a:t> mednarodnega odbora</a:t>
            </a:r>
            <a:r>
              <a:rPr lang="sl-SI" sz="3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ISO/CASCO, kjer je SIST/TC UGA polnopravni član.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67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DA242-109B-9098-A1B5-7D7C1EC8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273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SIST EN ISO standardi - 19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EDA24A31-67A3-3C35-64D2-D989E37C9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34190"/>
              </p:ext>
            </p:extLst>
          </p:nvPr>
        </p:nvGraphicFramePr>
        <p:xfrm>
          <a:off x="900283" y="797861"/>
          <a:ext cx="11163380" cy="598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302">
                  <a:extLst>
                    <a:ext uri="{9D8B030D-6E8A-4147-A177-3AD203B41FA5}">
                      <a16:colId xmlns:a16="http://schemas.microsoft.com/office/drawing/2014/main" val="2727060339"/>
                    </a:ext>
                  </a:extLst>
                </a:gridCol>
                <a:gridCol w="4615086">
                  <a:extLst>
                    <a:ext uri="{9D8B030D-6E8A-4147-A177-3AD203B41FA5}">
                      <a16:colId xmlns:a16="http://schemas.microsoft.com/office/drawing/2014/main" val="3722640795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213867364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3518746472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889345525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3486643404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4199569110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2927603448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1545827509"/>
                    </a:ext>
                  </a:extLst>
                </a:gridCol>
                <a:gridCol w="606499">
                  <a:extLst>
                    <a:ext uri="{9D8B030D-6E8A-4147-A177-3AD203B41FA5}">
                      <a16:colId xmlns:a16="http://schemas.microsoft.com/office/drawing/2014/main" val="3402545503"/>
                    </a:ext>
                  </a:extLst>
                </a:gridCol>
              </a:tblGrid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SIST EN ISO/IEC 17050-2:2005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Ugotavljanje skladnosti – Dobaviteljeva izjava o skladnosti – 2. del: Podporna dokumentacija (ISO/IEC 17050-2:2004)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4243888344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17040:2005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– Splošne zahteve za medsebojno ocenjevanje organov za ugotavljanje skladnosti in akreditacijskih organov (ISO/IEC 17040:2005)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203892601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SIST EN ISO/IEC 17050-1:2010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Ugotavljanje skladnosti - Dobaviteljeva izjava o skladnosti - 1. del: Splošne zahteve (ISO/IEC 17050-1:2004, popravljena verzija 2007-06-15)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552792210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17024:2012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Splošne zahteve za organe na področju certificiranja osebja (ISO/IEC 17024:2012)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272301993"/>
                  </a:ext>
                </a:extLst>
              </a:tr>
              <a:tr h="196802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SIST EN ISO/IEC 17020:2012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Ugotavljanje skladnosti - Zahteve za delovanje različnih organov, ki izvajajo kontrolo (ISO/IEC 17020:2012)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1216739012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17065:2012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Zahteve za organe, ki certificirajo proizvode, procese in storitve (ISO/IEC 17065:2012)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2729279142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SIST EN ISO/IEC 17067:2013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latin typeface="+mj-lt"/>
                        </a:rPr>
                        <a:t>Ugotavljanje skladnosti - Osnovna pravila za certificiranje proizvodov in smernice za sheme certificiranja proizvodov (ISO/IEC 17067:2013)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4098643957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17021-1:2015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Zahteve za organe, ki presojajo in certificirajo sisteme vodenja - 1. del: Zahteve (ISO/IEC 17021-1:2015)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733833033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latin typeface="+mj-lt"/>
                        </a:rPr>
                        <a:t>SIST EN ISO 17034:2017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latin typeface="+mj-lt"/>
                        </a:rPr>
                        <a:t>Ugotavljanje skladnosti - Splošne zahteve za usposobljenost proizvajalcev referenčnih materialov (ISO 17034:2016)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3547156976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17011:2018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Zahteve za akreditacijske organe, ki akreditirajo organe za ugotavljanje skladnosti (ISO/IEC 17011:2017)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291398999"/>
                  </a:ext>
                </a:extLst>
              </a:tr>
              <a:tr h="196802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SIST EN ISO/IEC 17025:2017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Splošne zahteve za usposobljenost </a:t>
                      </a:r>
                      <a:r>
                        <a:rPr lang="sl-SI" sz="1000" b="1" u="none" strike="noStrike" dirty="0" err="1">
                          <a:effectLst/>
                          <a:latin typeface="+mj-lt"/>
                        </a:rPr>
                        <a:t>preskuševalnih</a:t>
                      </a:r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 in kalibracijskih laboratorijev (ISO/IEC 17025:2017)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449376667"/>
                  </a:ext>
                </a:extLst>
              </a:tr>
              <a:tr h="453071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SIST-TS ISO/IEC TS 17021-10:2018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Zahteve za organe, ki presojajo in certificirajo sisteme vodenja - 10. del: Zahteve za usposobljenost za presojanje in certificiranje sistemov vodenja zdravja in varnosti pri delu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633901700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latin typeface="+mj-lt"/>
                        </a:rPr>
                        <a:t>SIST EN ISO/IEC 17021-3:2019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Ugotavljanje skladnosti - Zahteve za organe, ki presojajo in certificirajo sisteme vodenja - 3. del: Zahteve za usposobljenost za presojanje in certificiranje sistemov vodenja kakovosti (ISO/IEC 17021-3:2017)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37877"/>
                  </a:ext>
                </a:extLst>
              </a:tr>
              <a:tr h="453071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17021-2:2019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Zahteve za organe, ki presojajo in certificirajo sisteme vodenja - 2. del: Zahteve za usposobljenost za presojanje in certificiranje sistemov ravnanja z okoljem (ISO/IEC 17021-2:2016)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835658085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SIST EN ISO 20387:2020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Biotehnologija - </a:t>
                      </a:r>
                      <a:r>
                        <a:rPr lang="sl-SI" sz="1000" u="none" strike="noStrike" dirty="0" err="1">
                          <a:effectLst/>
                          <a:latin typeface="+mj-lt"/>
                        </a:rPr>
                        <a:t>Biobančništvo</a:t>
                      </a:r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 - Splošne zahteve za </a:t>
                      </a:r>
                      <a:r>
                        <a:rPr lang="sl-SI" sz="1000" u="none" strike="noStrike" dirty="0" err="1">
                          <a:effectLst/>
                          <a:latin typeface="+mj-lt"/>
                        </a:rPr>
                        <a:t>biobančništvo</a:t>
                      </a:r>
                      <a:r>
                        <a:rPr lang="sl-SI" sz="1000" u="none" strike="noStrike" dirty="0">
                          <a:effectLst/>
                          <a:latin typeface="+mj-lt"/>
                        </a:rPr>
                        <a:t> (ISO 20387:2018)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3488232216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17030:2021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Splošne zahteve za znake skladnosti tretje stranke (ISO/IEC 17030:2021)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2085566339"/>
                  </a:ext>
                </a:extLst>
              </a:tr>
              <a:tr h="196802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SIST EN ISO/IEC 17000:2020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Ugotavljanje skladnosti - Slovar in splošna načela  (ISO/IEC 17000:2020, popravljena verzija 2020-12)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1932356874"/>
                  </a:ext>
                </a:extLst>
              </a:tr>
              <a:tr h="304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SIST EN ISO/IEC 17043:2023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effectLst/>
                          <a:highlight>
                            <a:srgbClr val="F5F5F5"/>
                          </a:highlight>
                          <a:latin typeface="+mj-lt"/>
                        </a:rPr>
                        <a:t>Ugotavljanje skladnosti - Splošne zahteve za usposobljenost ponudnikov preskušanja strokovne usposobljenosti (ISO/IEC 17043:2023)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3666942733"/>
                  </a:ext>
                </a:extLst>
              </a:tr>
              <a:tr h="196802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SIST EN ISO/IEC 17029:2019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l-SI" sz="1000" b="1" u="none" strike="noStrike" dirty="0">
                          <a:effectLst/>
                          <a:latin typeface="+mj-lt"/>
                        </a:rPr>
                        <a:t>Ugotavljanje skladnosti - Splošna načela in zahteve za organe, ki izvajajo validacijo in verifikacijo (ISO/IEC 17029:2019)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3286975077"/>
                  </a:ext>
                </a:extLst>
              </a:tr>
              <a:tr h="196802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/>
                </a:tc>
                <a:extLst>
                  <a:ext uri="{0D108BD9-81ED-4DB2-BD59-A6C34878D82A}">
                    <a16:rowId xmlns:a16="http://schemas.microsoft.com/office/drawing/2014/main" val="367820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5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41432-420B-8BCF-689E-DE1D9939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SIST ISO standardizacijski dokumenti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CD6EE4-DDC8-697E-47A5-10CA4ED0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buNone/>
            </a:pPr>
            <a:r>
              <a:rPr lang="sl-SI" sz="17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SIST-TS ISO/IEC TS 17021-10:2018 Ugotavljanje skladnosti - Zahteve za organe, ki presojajo in certificirajo sisteme vodenja - 10. del: Zahteve za usposobljenost za presojanje in certificiranje sistemov vodenja zdravja in varnosti pri delu.</a:t>
            </a:r>
          </a:p>
          <a:p>
            <a:pPr rtl="0"/>
            <a:endParaRPr lang="sl-SI" sz="17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sl-SI" sz="1700" b="0" i="0" u="none" strike="noStrike" baseline="0" dirty="0">
                <a:solidFill>
                  <a:srgbClr val="000000"/>
                </a:solidFill>
                <a:latin typeface="Helv"/>
              </a:rPr>
              <a:t>2 predloga tehničnih specifikacij, ki sta na razvojni stopnji 50.20:</a:t>
            </a:r>
          </a:p>
          <a:p>
            <a:pPr rtl="0"/>
            <a:endParaRPr lang="sl-SI" sz="17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lvl="1"/>
            <a:r>
              <a:rPr lang="sl-SI" sz="1700" b="0" i="0" u="none" strike="noStrike" baseline="0" dirty="0" err="1">
                <a:solidFill>
                  <a:srgbClr val="000000"/>
                </a:solidFill>
                <a:latin typeface="Helv"/>
              </a:rPr>
              <a:t>kSIST</a:t>
            </a:r>
            <a:r>
              <a:rPr lang="sl-SI" sz="1700" b="0" i="0" u="none" strike="noStrike" baseline="0" dirty="0">
                <a:solidFill>
                  <a:srgbClr val="000000"/>
                </a:solidFill>
                <a:latin typeface="Helv"/>
              </a:rPr>
              <a:t>-TS ISO/IEC DTS 17012:2024 Smernice za uporabo metod presojanja na daljavo pri presojanju sistemov vodenja</a:t>
            </a:r>
          </a:p>
          <a:p>
            <a:pPr lvl="1"/>
            <a:endParaRPr lang="sl-SI" sz="17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lvl="1"/>
            <a:r>
              <a:rPr lang="sl-SI" sz="1700" b="0" i="0" u="none" strike="noStrike" baseline="0" dirty="0" err="1">
                <a:solidFill>
                  <a:srgbClr val="000000"/>
                </a:solidFill>
                <a:latin typeface="Helv"/>
              </a:rPr>
              <a:t>kSIST</a:t>
            </a:r>
            <a:r>
              <a:rPr lang="sl-SI" sz="1700" b="0" i="0" u="none" strike="noStrike" baseline="0" dirty="0">
                <a:solidFill>
                  <a:srgbClr val="000000"/>
                </a:solidFill>
                <a:latin typeface="Helv"/>
              </a:rPr>
              <a:t>-TS ISO/IEC DTS 17035:2024 Ugotavljanje skladnosti - Smernice za programe validacije in verifikacije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6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A244C-9CA5-A0F9-54E0-26F66D7E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EN ISO predlogi standardov v razvoju - 8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08673B7C-9F3E-C93A-E912-D0297B787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48053"/>
              </p:ext>
            </p:extLst>
          </p:nvPr>
        </p:nvGraphicFramePr>
        <p:xfrm>
          <a:off x="681318" y="1690688"/>
          <a:ext cx="10672482" cy="5064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7883">
                  <a:extLst>
                    <a:ext uri="{9D8B030D-6E8A-4147-A177-3AD203B41FA5}">
                      <a16:colId xmlns:a16="http://schemas.microsoft.com/office/drawing/2014/main" val="3155943714"/>
                    </a:ext>
                  </a:extLst>
                </a:gridCol>
                <a:gridCol w="7324599">
                  <a:extLst>
                    <a:ext uri="{9D8B030D-6E8A-4147-A177-3AD203B41FA5}">
                      <a16:colId xmlns:a16="http://schemas.microsoft.com/office/drawing/2014/main" val="2138129646"/>
                    </a:ext>
                  </a:extLst>
                </a:gridCol>
              </a:tblGrid>
              <a:tr h="5315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u="none" strike="noStrike" dirty="0" err="1">
                          <a:effectLst/>
                        </a:rPr>
                        <a:t>oSIST</a:t>
                      </a:r>
                      <a:r>
                        <a:rPr lang="sl-SI" sz="1600" u="none" strike="noStrike" dirty="0">
                          <a:effectLst/>
                        </a:rPr>
                        <a:t> </a:t>
                      </a:r>
                      <a:r>
                        <a:rPr lang="sl-SI" sz="1600" u="none" strike="noStrike" dirty="0" err="1">
                          <a:effectLst/>
                        </a:rPr>
                        <a:t>prEN</a:t>
                      </a:r>
                      <a:r>
                        <a:rPr lang="sl-SI" sz="1600" u="none" strike="noStrike" dirty="0">
                          <a:effectLst/>
                        </a:rPr>
                        <a:t> ISO 19011:2024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Smernice za presojanje sistemov vodenja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563074"/>
                  </a:ext>
                </a:extLst>
              </a:tr>
              <a:tr h="5315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u="none" strike="noStrike" dirty="0" err="1">
                          <a:effectLst/>
                          <a:highlight>
                            <a:srgbClr val="F5F5F5"/>
                          </a:highlight>
                        </a:rPr>
                        <a:t>oSIST</a:t>
                      </a:r>
                      <a:r>
                        <a:rPr lang="sl-SI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 </a:t>
                      </a:r>
                      <a:r>
                        <a:rPr lang="sl-SI" sz="1600" u="none" strike="noStrike" dirty="0" err="1">
                          <a:effectLst/>
                          <a:highlight>
                            <a:srgbClr val="F5F5F5"/>
                          </a:highlight>
                        </a:rPr>
                        <a:t>prEN</a:t>
                      </a:r>
                      <a:r>
                        <a:rPr lang="sl-SI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 ISO 14019-1:2024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Validation and verification of sustainability information — Part 1: General principles and requirements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2731024"/>
                  </a:ext>
                </a:extLst>
              </a:tr>
              <a:tr h="7282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u="none" strike="noStrike" dirty="0" err="1">
                          <a:effectLst/>
                          <a:highlight>
                            <a:srgbClr val="F5F5F5"/>
                          </a:highlight>
                        </a:rPr>
                        <a:t>oSIST</a:t>
                      </a:r>
                      <a:r>
                        <a:rPr lang="sl-SI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 </a:t>
                      </a:r>
                      <a:r>
                        <a:rPr lang="sl-SI" sz="1600" u="none" strike="noStrike" dirty="0" err="1">
                          <a:effectLst/>
                          <a:highlight>
                            <a:srgbClr val="F5F5F5"/>
                          </a:highlight>
                        </a:rPr>
                        <a:t>prEN</a:t>
                      </a:r>
                      <a:r>
                        <a:rPr lang="sl-SI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 ISO 14019-2:2024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Validation and verification of sustainability information — Part 2: Verification process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5360690"/>
                  </a:ext>
                </a:extLst>
              </a:tr>
              <a:tr h="5315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u="none" strike="noStrike" dirty="0">
                          <a:effectLst/>
                        </a:rPr>
                        <a:t>oSIST prEN ISO/IEC 17007:2024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Conformity assessment — Guidance for drafting normative documents suitable for use for conformity assessment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503682"/>
                  </a:ext>
                </a:extLst>
              </a:tr>
              <a:tr h="531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oSIST prEN ISO/IEC 17024:2023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</a:rPr>
                        <a:t>Ugotavljanje skladnosti - Splošne zahteve za organe na področju certificiranja osebja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569229"/>
                  </a:ext>
                </a:extLst>
              </a:tr>
              <a:tr h="531572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  <a:highlight>
                            <a:srgbClr val="F5F5F5"/>
                          </a:highlight>
                        </a:rPr>
                        <a:t>oSIST prEN ISO/IEC 17020:2023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  <a:highlight>
                            <a:srgbClr val="F5F5F5"/>
                          </a:highlight>
                        </a:rPr>
                        <a:t>Ugotavljanje skladnosti - Zahteve za delovanje različnih organov, ki izvajajo kontrolo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994443"/>
                  </a:ext>
                </a:extLst>
              </a:tr>
              <a:tr h="531572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oSIST prEN ISO 20387:2024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>
                          <a:effectLst/>
                        </a:rPr>
                        <a:t>Biotehnologija - Biobančništvo - Splošne zahteve za biobančništvo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0733754"/>
                  </a:ext>
                </a:extLst>
              </a:tr>
              <a:tr h="728255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  <a:highlight>
                            <a:srgbClr val="F5F5F5"/>
                          </a:highlight>
                        </a:rPr>
                        <a:t>oSIST prEN ISO/IEC 17067:2023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effectLst/>
                          <a:highlight>
                            <a:srgbClr val="F5F5F5"/>
                          </a:highlight>
                        </a:rPr>
                        <a:t>Ugotavljanje skladnosti - Osnovna pravila za certificiranje proizvodov in smernice za sheme certificiranja proizvodov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5F5F5"/>
                        </a:highlight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348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6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Dostop do standardov - Prodaja SIST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pic>
        <p:nvPicPr>
          <p:cNvPr id="5" name="Picture 4" descr="A blue and green lines and dots&#10;&#10;Description automatically generated">
            <a:extLst>
              <a:ext uri="{FF2B5EF4-FFF2-40B4-BE49-F238E27FC236}">
                <a16:creationId xmlns:a16="http://schemas.microsoft.com/office/drawing/2014/main" id="{A4745F8B-679D-810B-BC3F-72C99119B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7" r="36008"/>
          <a:stretch/>
        </p:blipFill>
        <p:spPr>
          <a:xfrm>
            <a:off x="9861571" y="0"/>
            <a:ext cx="2330430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73DA3-5D63-5CC6-BC27-D4E97263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03011" y="5547938"/>
            <a:ext cx="579446" cy="79093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88C6D9C-539F-D274-65AB-6E4F4C663815}"/>
              </a:ext>
            </a:extLst>
          </p:cNvPr>
          <p:cNvSpPr txBox="1"/>
          <p:nvPr/>
        </p:nvSpPr>
        <p:spPr>
          <a:xfrm>
            <a:off x="1048869" y="1690687"/>
            <a:ext cx="9502589" cy="4109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prodaja dokumentov:</a:t>
            </a:r>
          </a:p>
          <a:p>
            <a:pPr marL="27146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nacionalni (SIST, SIST EN, SIST EN ISO/IEC, SIST DIN, itd.)</a:t>
            </a:r>
          </a:p>
          <a:p>
            <a:pPr marL="27146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tuji in mednarodni (ISO, IEC, ASTM, VDI, DIN, itd.)</a:t>
            </a:r>
          </a:p>
          <a:p>
            <a:pPr marL="27146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druge publikacije (priročniki, itd.)</a:t>
            </a:r>
          </a:p>
          <a:p>
            <a:pPr marL="27146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dostopi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prodaja članarin in pristojbin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prodaja informacij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prodaja izobraževanj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Roboto Light"/>
                <a:ea typeface="Roboto Bold" panose="02000000000000000000" pitchFamily="2" charset="0"/>
                <a:cs typeface="+mn-cs"/>
              </a:rPr>
              <a:t>- drugo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88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373FEA9806B479C26D0F4B72C0A91" ma:contentTypeVersion="15" ma:contentTypeDescription="Create a new document." ma:contentTypeScope="" ma:versionID="0e8968b3940a7e0e12ff3112f43783a4">
  <xsd:schema xmlns:xsd="http://www.w3.org/2001/XMLSchema" xmlns:xs="http://www.w3.org/2001/XMLSchema" xmlns:p="http://schemas.microsoft.com/office/2006/metadata/properties" xmlns:ns2="bf5893c8-c2aa-4417-b02d-a7083310bbea" xmlns:ns3="7436f3e6-d6e3-43f2-a143-b32565bc4eb4" targetNamespace="http://schemas.microsoft.com/office/2006/metadata/properties" ma:root="true" ma:fieldsID="a887bae71fd4553b85f7cd44d2deded9" ns2:_="" ns3:_="">
    <xsd:import namespace="bf5893c8-c2aa-4417-b02d-a7083310bbea"/>
    <xsd:import namespace="7436f3e6-d6e3-43f2-a143-b32565bc4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893c8-c2aa-4417-b02d-a7083310b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9b1adcc-19f8-489b-a17a-9678099e71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6f3e6-d6e3-43f2-a143-b32565bc4eb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Stolpec za razvrstitev izrazja »Ujemi vse«" ma:hidden="true" ma:list="{8d55c86b-6ec4-4225-af9b-ff5bdb2e90cb}" ma:internalName="TaxCatchAll" ma:showField="CatchAllData" ma:web="7436f3e6-d6e3-43f2-a143-b32565bc4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FA06F-1372-47F9-9FE8-3968E88D3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19939-274F-4BBB-9D25-570434554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893c8-c2aa-4417-b02d-a7083310bbea"/>
    <ds:schemaRef ds:uri="7436f3e6-d6e3-43f2-a143-b32565bc4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2184</Words>
  <Application>Microsoft Office PowerPoint</Application>
  <PresentationFormat>Širokozaslonsko</PresentationFormat>
  <Paragraphs>240</Paragraphs>
  <Slides>27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Helv</vt:lpstr>
      <vt:lpstr>inherit</vt:lpstr>
      <vt:lpstr>Roboto Bold</vt:lpstr>
      <vt:lpstr>Roboto Light</vt:lpstr>
      <vt:lpstr>Tahoma</vt:lpstr>
      <vt:lpstr>Times New Roman</vt:lpstr>
      <vt:lpstr>Verdana</vt:lpstr>
      <vt:lpstr>Wingdings</vt:lpstr>
      <vt:lpstr>Officeova tema</vt:lpstr>
      <vt:lpstr>Standardi in akreditacija</vt:lpstr>
      <vt:lpstr>Standardi in akreditacija</vt:lpstr>
      <vt:lpstr>Sodelovanje CEN in CENELEC z EA</vt:lpstr>
      <vt:lpstr>CEN, CENELEC, EA, EURAMET, in WELMEC združujejo svoje moči, da bi krepili in promovirali  evropsko infrastrukturo za kakovost </vt:lpstr>
      <vt:lpstr>TEHNIČNI ODBOR SIST/TC UGA Ugotavljanje skladnosti</vt:lpstr>
      <vt:lpstr>SIST EN ISO standardi - 19</vt:lpstr>
      <vt:lpstr>SIST ISO standardizacijski dokumenti </vt:lpstr>
      <vt:lpstr>EN ISO predlogi standardov v razvoju - 8</vt:lpstr>
      <vt:lpstr>Dostop do standardov - Prodaja SIST</vt:lpstr>
      <vt:lpstr>Prodaja dokumentov</vt:lpstr>
      <vt:lpstr>Prodaja po tipih dokumentov</vt:lpstr>
      <vt:lpstr>Razmerje papir – elektronska različica</vt:lpstr>
      <vt:lpstr>Razmerja</vt:lpstr>
      <vt:lpstr>Razmerja prodaje informacij</vt:lpstr>
      <vt:lpstr>Ostale možnosti</vt:lpstr>
      <vt:lpstr>ZAŠČITA AVTORSKIH PRAVIC</vt:lpstr>
      <vt:lpstr>Avtorska zaščita standardov </vt:lpstr>
      <vt:lpstr>Primer zaščite standardov </vt:lpstr>
      <vt:lpstr>PowerPointova predstavitev</vt:lpstr>
      <vt:lpstr>PowerPointova predstavitev</vt:lpstr>
      <vt:lpstr> Potrebujete vpogled v standarde? </vt:lpstr>
      <vt:lpstr> Potrebujete vpogled v standarde? </vt:lpstr>
      <vt:lpstr> Potrebujete vpogled v standarde? </vt:lpstr>
      <vt:lpstr> Potrebujete vpogled v standarde? </vt:lpstr>
      <vt:lpstr>Dostop do harmoniziranih evropskih standardov   </vt:lpstr>
      <vt:lpstr> Kako do SIST in informacij?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Luka Križnik</dc:creator>
  <cp:lastModifiedBy>Mojca Lampič</cp:lastModifiedBy>
  <cp:revision>20</cp:revision>
  <dcterms:created xsi:type="dcterms:W3CDTF">2022-05-17T07:53:24Z</dcterms:created>
  <dcterms:modified xsi:type="dcterms:W3CDTF">2024-06-03T14:50:04Z</dcterms:modified>
</cp:coreProperties>
</file>